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E125338-9801-4C5B-8C4D-7625B44C3A55}"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FDA3-902C-4373-B7C9-44B5279C7231}" type="slidenum">
              <a:rPr lang="en-GB" smtClean="0"/>
              <a:t>‹#›</a:t>
            </a:fld>
            <a:endParaRPr lang="en-GB"/>
          </a:p>
        </p:txBody>
      </p:sp>
    </p:spTree>
    <p:extLst>
      <p:ext uri="{BB962C8B-B14F-4D97-AF65-F5344CB8AC3E}">
        <p14:creationId xmlns:p14="http://schemas.microsoft.com/office/powerpoint/2010/main" val="2036825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125338-9801-4C5B-8C4D-7625B44C3A55}"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FDA3-902C-4373-B7C9-44B5279C7231}" type="slidenum">
              <a:rPr lang="en-GB" smtClean="0"/>
              <a:t>‹#›</a:t>
            </a:fld>
            <a:endParaRPr lang="en-GB"/>
          </a:p>
        </p:txBody>
      </p:sp>
    </p:spTree>
    <p:extLst>
      <p:ext uri="{BB962C8B-B14F-4D97-AF65-F5344CB8AC3E}">
        <p14:creationId xmlns:p14="http://schemas.microsoft.com/office/powerpoint/2010/main" val="3111670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E125338-9801-4C5B-8C4D-7625B44C3A55}"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FDA3-902C-4373-B7C9-44B5279C7231}" type="slidenum">
              <a:rPr lang="en-GB" smtClean="0"/>
              <a:t>‹#›</a:t>
            </a:fld>
            <a:endParaRPr lang="en-GB"/>
          </a:p>
        </p:txBody>
      </p:sp>
    </p:spTree>
    <p:extLst>
      <p:ext uri="{BB962C8B-B14F-4D97-AF65-F5344CB8AC3E}">
        <p14:creationId xmlns:p14="http://schemas.microsoft.com/office/powerpoint/2010/main" val="17847440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E125338-9801-4C5B-8C4D-7625B44C3A55}"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FDA3-902C-4373-B7C9-44B5279C7231}" type="slidenum">
              <a:rPr lang="en-GB" smtClean="0"/>
              <a:t>‹#›</a:t>
            </a:fld>
            <a:endParaRPr lang="en-GB"/>
          </a:p>
        </p:txBody>
      </p:sp>
    </p:spTree>
    <p:extLst>
      <p:ext uri="{BB962C8B-B14F-4D97-AF65-F5344CB8AC3E}">
        <p14:creationId xmlns:p14="http://schemas.microsoft.com/office/powerpoint/2010/main" val="747545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E125338-9801-4C5B-8C4D-7625B44C3A55}" type="datetimeFigureOut">
              <a:rPr lang="en-GB" smtClean="0"/>
              <a:t>25/01/2023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F0FDA3-902C-4373-B7C9-44B5279C7231}" type="slidenum">
              <a:rPr lang="en-GB" smtClean="0"/>
              <a:t>‹#›</a:t>
            </a:fld>
            <a:endParaRPr lang="en-GB"/>
          </a:p>
        </p:txBody>
      </p:sp>
    </p:spTree>
    <p:extLst>
      <p:ext uri="{BB962C8B-B14F-4D97-AF65-F5344CB8AC3E}">
        <p14:creationId xmlns:p14="http://schemas.microsoft.com/office/powerpoint/2010/main" val="2235515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E125338-9801-4C5B-8C4D-7625B44C3A55}" type="datetimeFigureOut">
              <a:rPr lang="en-GB" smtClean="0"/>
              <a:t>25/01/2023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F0FDA3-902C-4373-B7C9-44B5279C7231}" type="slidenum">
              <a:rPr lang="en-GB" smtClean="0"/>
              <a:t>‹#›</a:t>
            </a:fld>
            <a:endParaRPr lang="en-GB"/>
          </a:p>
        </p:txBody>
      </p:sp>
    </p:spTree>
    <p:extLst>
      <p:ext uri="{BB962C8B-B14F-4D97-AF65-F5344CB8AC3E}">
        <p14:creationId xmlns:p14="http://schemas.microsoft.com/office/powerpoint/2010/main" val="2284514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125338-9801-4C5B-8C4D-7625B44C3A55}" type="datetimeFigureOut">
              <a:rPr lang="en-GB" smtClean="0"/>
              <a:t>25/01/2023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F0FDA3-902C-4373-B7C9-44B5279C7231}" type="slidenum">
              <a:rPr lang="en-GB" smtClean="0"/>
              <a:t>‹#›</a:t>
            </a:fld>
            <a:endParaRPr lang="en-GB"/>
          </a:p>
        </p:txBody>
      </p:sp>
    </p:spTree>
    <p:extLst>
      <p:ext uri="{BB962C8B-B14F-4D97-AF65-F5344CB8AC3E}">
        <p14:creationId xmlns:p14="http://schemas.microsoft.com/office/powerpoint/2010/main" val="1018055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E125338-9801-4C5B-8C4D-7625B44C3A55}"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FDA3-902C-4373-B7C9-44B5279C7231}" type="slidenum">
              <a:rPr lang="en-GB" smtClean="0"/>
              <a:t>‹#›</a:t>
            </a:fld>
            <a:endParaRPr lang="en-GB"/>
          </a:p>
        </p:txBody>
      </p:sp>
    </p:spTree>
    <p:extLst>
      <p:ext uri="{BB962C8B-B14F-4D97-AF65-F5344CB8AC3E}">
        <p14:creationId xmlns:p14="http://schemas.microsoft.com/office/powerpoint/2010/main" val="2821718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E125338-9801-4C5B-8C4D-7625B44C3A55}"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FDA3-902C-4373-B7C9-44B5279C7231}" type="slidenum">
              <a:rPr lang="en-GB" smtClean="0"/>
              <a:t>‹#›</a:t>
            </a:fld>
            <a:endParaRPr lang="en-GB"/>
          </a:p>
        </p:txBody>
      </p:sp>
    </p:spTree>
    <p:extLst>
      <p:ext uri="{BB962C8B-B14F-4D97-AF65-F5344CB8AC3E}">
        <p14:creationId xmlns:p14="http://schemas.microsoft.com/office/powerpoint/2010/main" val="144762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125338-9801-4C5B-8C4D-7625B44C3A55}"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FDA3-902C-4373-B7C9-44B5279C7231}" type="slidenum">
              <a:rPr lang="en-GB" smtClean="0"/>
              <a:t>‹#›</a:t>
            </a:fld>
            <a:endParaRPr lang="en-GB"/>
          </a:p>
        </p:txBody>
      </p:sp>
    </p:spTree>
    <p:extLst>
      <p:ext uri="{BB962C8B-B14F-4D97-AF65-F5344CB8AC3E}">
        <p14:creationId xmlns:p14="http://schemas.microsoft.com/office/powerpoint/2010/main" val="584525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125338-9801-4C5B-8C4D-7625B44C3A55}"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FDA3-902C-4373-B7C9-44B5279C7231}" type="slidenum">
              <a:rPr lang="en-GB" smtClean="0"/>
              <a:t>‹#›</a:t>
            </a:fld>
            <a:endParaRPr lang="en-GB"/>
          </a:p>
        </p:txBody>
      </p:sp>
    </p:spTree>
    <p:extLst>
      <p:ext uri="{BB962C8B-B14F-4D97-AF65-F5344CB8AC3E}">
        <p14:creationId xmlns:p14="http://schemas.microsoft.com/office/powerpoint/2010/main" val="3216193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125338-9801-4C5B-8C4D-7625B44C3A55}" type="datetimeFigureOut">
              <a:rPr lang="en-GB" smtClean="0"/>
              <a:t>25/01/2023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F0FDA3-902C-4373-B7C9-44B5279C7231}" type="slidenum">
              <a:rPr lang="en-GB" smtClean="0"/>
              <a:t>‹#›</a:t>
            </a:fld>
            <a:endParaRPr lang="en-GB"/>
          </a:p>
        </p:txBody>
      </p:sp>
    </p:spTree>
    <p:extLst>
      <p:ext uri="{BB962C8B-B14F-4D97-AF65-F5344CB8AC3E}">
        <p14:creationId xmlns:p14="http://schemas.microsoft.com/office/powerpoint/2010/main" val="3619590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842674" y="5395292"/>
            <a:ext cx="1841152" cy="1115665"/>
          </a:xfrm>
          <a:prstGeom prst="rect">
            <a:avLst/>
          </a:prstGeom>
        </p:spPr>
      </p:pic>
      <p:sp>
        <p:nvSpPr>
          <p:cNvPr id="4" name="TextBox 3"/>
          <p:cNvSpPr txBox="1"/>
          <p:nvPr/>
        </p:nvSpPr>
        <p:spPr>
          <a:xfrm>
            <a:off x="2809875" y="495300"/>
            <a:ext cx="6496050" cy="707886"/>
          </a:xfrm>
          <a:prstGeom prst="rect">
            <a:avLst/>
          </a:prstGeom>
          <a:noFill/>
        </p:spPr>
        <p:txBody>
          <a:bodyPr wrap="square" rtlCol="0">
            <a:spAutoFit/>
          </a:bodyPr>
          <a:lstStyle/>
          <a:p>
            <a:pPr algn="ctr"/>
            <a:r>
              <a:rPr lang="en-GB" sz="4000" dirty="0" smtClean="0"/>
              <a:t>Career Case Studies</a:t>
            </a:r>
            <a:endParaRPr lang="en-GB" sz="4000" dirty="0"/>
          </a:p>
        </p:txBody>
      </p:sp>
      <p:sp>
        <p:nvSpPr>
          <p:cNvPr id="5" name="TextBox 4"/>
          <p:cNvSpPr txBox="1"/>
          <p:nvPr/>
        </p:nvSpPr>
        <p:spPr>
          <a:xfrm>
            <a:off x="1352550" y="1685925"/>
            <a:ext cx="9058275" cy="1815882"/>
          </a:xfrm>
          <a:prstGeom prst="rect">
            <a:avLst/>
          </a:prstGeom>
          <a:noFill/>
        </p:spPr>
        <p:txBody>
          <a:bodyPr wrap="square" rtlCol="0">
            <a:spAutoFit/>
          </a:bodyPr>
          <a:lstStyle/>
          <a:p>
            <a:r>
              <a:rPr lang="en-GB" sz="2800" i="1" dirty="0" smtClean="0"/>
              <a:t>“Together we support every child to achieve their full potential, instilling academic, social and independence skills, in order for them to flourish in the current and future world of work.” </a:t>
            </a:r>
            <a:endParaRPr lang="en-GB" sz="2800" i="1" dirty="0"/>
          </a:p>
        </p:txBody>
      </p:sp>
    </p:spTree>
    <p:extLst>
      <p:ext uri="{BB962C8B-B14F-4D97-AF65-F5344CB8AC3E}">
        <p14:creationId xmlns:p14="http://schemas.microsoft.com/office/powerpoint/2010/main" val="16286574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42975" y="1609725"/>
            <a:ext cx="8743950" cy="2246769"/>
          </a:xfrm>
          <a:prstGeom prst="rect">
            <a:avLst/>
          </a:prstGeom>
          <a:noFill/>
        </p:spPr>
        <p:txBody>
          <a:bodyPr wrap="square" rtlCol="0">
            <a:spAutoFit/>
          </a:bodyPr>
          <a:lstStyle/>
          <a:p>
            <a:pPr algn="just"/>
            <a:r>
              <a:rPr lang="en-US" sz="2000" dirty="0" smtClean="0"/>
              <a:t>Pupil 1 has Downs Syndrome and Learning </a:t>
            </a:r>
            <a:r>
              <a:rPr lang="en-US" sz="2000" dirty="0"/>
              <a:t>D</a:t>
            </a:r>
            <a:r>
              <a:rPr lang="en-US" sz="2000" dirty="0" smtClean="0"/>
              <a:t>ifficulties. Whilst at </a:t>
            </a:r>
            <a:r>
              <a:rPr lang="en-US" sz="2000" dirty="0" err="1" smtClean="0"/>
              <a:t>Bennerley</a:t>
            </a:r>
            <a:r>
              <a:rPr lang="en-US" sz="2000" dirty="0" smtClean="0"/>
              <a:t> Fields they accessed the careers and life skills </a:t>
            </a:r>
            <a:r>
              <a:rPr lang="en-US" sz="2000" dirty="0" err="1" smtClean="0"/>
              <a:t>programme</a:t>
            </a:r>
            <a:r>
              <a:rPr lang="en-US" sz="2000" dirty="0" smtClean="0"/>
              <a:t>. Life skills through </a:t>
            </a:r>
            <a:r>
              <a:rPr lang="en-US" sz="2000" i="1" dirty="0" smtClean="0"/>
              <a:t>Pathways to Adulthood</a:t>
            </a:r>
            <a:r>
              <a:rPr lang="en-US" sz="2000" dirty="0" smtClean="0"/>
              <a:t> included cooking and meal preparation; this, combined with learning to  access work through the careers curriculum enabled them to have the skills to join the workplace. This pupil is employed at </a:t>
            </a:r>
            <a:r>
              <a:rPr lang="en-US" sz="2000" dirty="0" err="1" smtClean="0"/>
              <a:t>Rumbletums</a:t>
            </a:r>
            <a:r>
              <a:rPr lang="en-US" sz="2000" dirty="0" smtClean="0"/>
              <a:t> café near Nottingham which is a café who employ young adults with SEND in a variety of roles. Their role involves simple food preparation and taking orders to customers. </a:t>
            </a:r>
            <a:endParaRPr lang="en-GB" sz="2000" dirty="0"/>
          </a:p>
        </p:txBody>
      </p:sp>
      <p:pic>
        <p:nvPicPr>
          <p:cNvPr id="4" name="Picture 3"/>
          <p:cNvPicPr>
            <a:picLocks noChangeAspect="1"/>
          </p:cNvPicPr>
          <p:nvPr/>
        </p:nvPicPr>
        <p:blipFill>
          <a:blip r:embed="rId2"/>
          <a:stretch>
            <a:fillRect/>
          </a:stretch>
        </p:blipFill>
        <p:spPr>
          <a:xfrm>
            <a:off x="9947449" y="5452442"/>
            <a:ext cx="1841152" cy="1115665"/>
          </a:xfrm>
          <a:prstGeom prst="rect">
            <a:avLst/>
          </a:prstGeom>
        </p:spPr>
      </p:pic>
      <p:sp>
        <p:nvSpPr>
          <p:cNvPr id="5" name="Title 4"/>
          <p:cNvSpPr>
            <a:spLocks noGrp="1"/>
          </p:cNvSpPr>
          <p:nvPr>
            <p:ph type="title"/>
          </p:nvPr>
        </p:nvSpPr>
        <p:spPr/>
        <p:txBody>
          <a:bodyPr/>
          <a:lstStyle/>
          <a:p>
            <a:r>
              <a:rPr lang="en-GB" dirty="0" smtClean="0"/>
              <a:t>Case Study 1</a:t>
            </a:r>
            <a:endParaRPr lang="en-GB" dirty="0"/>
          </a:p>
        </p:txBody>
      </p:sp>
      <p:pic>
        <p:nvPicPr>
          <p:cNvPr id="6" name="Picture 5"/>
          <p:cNvPicPr>
            <a:picLocks noChangeAspect="1"/>
          </p:cNvPicPr>
          <p:nvPr/>
        </p:nvPicPr>
        <p:blipFill>
          <a:blip r:embed="rId3"/>
          <a:stretch>
            <a:fillRect/>
          </a:stretch>
        </p:blipFill>
        <p:spPr>
          <a:xfrm>
            <a:off x="942974" y="4352925"/>
            <a:ext cx="5334001" cy="2171025"/>
          </a:xfrm>
          <a:prstGeom prst="rect">
            <a:avLst/>
          </a:prstGeom>
        </p:spPr>
      </p:pic>
    </p:spTree>
    <p:extLst>
      <p:ext uri="{BB962C8B-B14F-4D97-AF65-F5344CB8AC3E}">
        <p14:creationId xmlns:p14="http://schemas.microsoft.com/office/powerpoint/2010/main" val="3724692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 2</a:t>
            </a:r>
            <a:endParaRPr lang="en-GB" dirty="0"/>
          </a:p>
        </p:txBody>
      </p:sp>
      <p:sp>
        <p:nvSpPr>
          <p:cNvPr id="3" name="TextBox 2"/>
          <p:cNvSpPr txBox="1"/>
          <p:nvPr/>
        </p:nvSpPr>
        <p:spPr>
          <a:xfrm>
            <a:off x="942975" y="1771650"/>
            <a:ext cx="8810625" cy="1754326"/>
          </a:xfrm>
          <a:prstGeom prst="rect">
            <a:avLst/>
          </a:prstGeom>
          <a:noFill/>
        </p:spPr>
        <p:txBody>
          <a:bodyPr wrap="square" rtlCol="0">
            <a:spAutoFit/>
          </a:bodyPr>
          <a:lstStyle/>
          <a:p>
            <a:pPr algn="just"/>
            <a:r>
              <a:rPr lang="en-US" dirty="0" smtClean="0"/>
              <a:t>Pupil 2 gained part time employment local to them in Matlock Bath. They are responsible for cleaning the rowing boats before being hired out to customers. They talk to members of the public and follow the cleaning routine specified by the company. They access the job independently. Preparation at </a:t>
            </a:r>
            <a:r>
              <a:rPr lang="en-US" dirty="0" err="1" smtClean="0"/>
              <a:t>Bennerley</a:t>
            </a:r>
            <a:r>
              <a:rPr lang="en-US" dirty="0" smtClean="0"/>
              <a:t> Fields included following routines, working independently and the development of key social skills. The careers curriculum has prepared them for access to the work environment and how to present in public. </a:t>
            </a:r>
            <a:endParaRPr lang="en-GB" dirty="0"/>
          </a:p>
        </p:txBody>
      </p:sp>
      <p:pic>
        <p:nvPicPr>
          <p:cNvPr id="4" name="Picture 3"/>
          <p:cNvPicPr>
            <a:picLocks noChangeAspect="1"/>
          </p:cNvPicPr>
          <p:nvPr/>
        </p:nvPicPr>
        <p:blipFill>
          <a:blip r:embed="rId2"/>
          <a:stretch>
            <a:fillRect/>
          </a:stretch>
        </p:blipFill>
        <p:spPr>
          <a:xfrm>
            <a:off x="10014124" y="5490542"/>
            <a:ext cx="1841152" cy="1115665"/>
          </a:xfrm>
          <a:prstGeom prst="rect">
            <a:avLst/>
          </a:prstGeom>
        </p:spPr>
      </p:pic>
      <p:pic>
        <p:nvPicPr>
          <p:cNvPr id="5" name="Picture 4"/>
          <p:cNvPicPr>
            <a:picLocks noChangeAspect="1"/>
          </p:cNvPicPr>
          <p:nvPr/>
        </p:nvPicPr>
        <p:blipFill>
          <a:blip r:embed="rId3"/>
          <a:stretch>
            <a:fillRect/>
          </a:stretch>
        </p:blipFill>
        <p:spPr>
          <a:xfrm>
            <a:off x="942974" y="4029075"/>
            <a:ext cx="4928711" cy="2495550"/>
          </a:xfrm>
          <a:prstGeom prst="rect">
            <a:avLst/>
          </a:prstGeom>
        </p:spPr>
      </p:pic>
    </p:spTree>
    <p:extLst>
      <p:ext uri="{BB962C8B-B14F-4D97-AF65-F5344CB8AC3E}">
        <p14:creationId xmlns:p14="http://schemas.microsoft.com/office/powerpoint/2010/main" val="13017082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 3</a:t>
            </a:r>
            <a:endParaRPr lang="en-GB" dirty="0"/>
          </a:p>
        </p:txBody>
      </p:sp>
      <p:sp>
        <p:nvSpPr>
          <p:cNvPr id="3" name="TextBox 2"/>
          <p:cNvSpPr txBox="1"/>
          <p:nvPr/>
        </p:nvSpPr>
        <p:spPr>
          <a:xfrm>
            <a:off x="962025" y="1690688"/>
            <a:ext cx="9010650" cy="2246769"/>
          </a:xfrm>
          <a:prstGeom prst="rect">
            <a:avLst/>
          </a:prstGeom>
          <a:noFill/>
        </p:spPr>
        <p:txBody>
          <a:bodyPr wrap="square" rtlCol="0">
            <a:spAutoFit/>
          </a:bodyPr>
          <a:lstStyle/>
          <a:p>
            <a:pPr algn="just"/>
            <a:r>
              <a:rPr lang="en-US" sz="2000" dirty="0" smtClean="0"/>
              <a:t>Pupil 3 has a job delivering garden furniture. This involves them working as part of team, listening to others and completing varied tasks following verbal instructions. Pupil 3 worked hard in school to use appropriate language and relating this to the workplace. They are now able to work independently and knows how to meet their own needs being out with a team in the van all day. They were given the opportunity at </a:t>
            </a:r>
            <a:r>
              <a:rPr lang="en-US" sz="2000" dirty="0" err="1" smtClean="0"/>
              <a:t>Bennerley</a:t>
            </a:r>
            <a:r>
              <a:rPr lang="en-US" sz="2000" dirty="0" smtClean="0"/>
              <a:t> Fields to reflect on building skills in the workplace so that they can update their skills profile on his CV to further their opportunities. </a:t>
            </a:r>
            <a:endParaRPr lang="en-GB" sz="2000" dirty="0"/>
          </a:p>
        </p:txBody>
      </p:sp>
      <p:pic>
        <p:nvPicPr>
          <p:cNvPr id="4" name="Picture 3"/>
          <p:cNvPicPr>
            <a:picLocks noChangeAspect="1"/>
          </p:cNvPicPr>
          <p:nvPr/>
        </p:nvPicPr>
        <p:blipFill>
          <a:blip r:embed="rId2"/>
          <a:stretch>
            <a:fillRect/>
          </a:stretch>
        </p:blipFill>
        <p:spPr>
          <a:xfrm>
            <a:off x="10061749" y="5433392"/>
            <a:ext cx="1841152" cy="1115665"/>
          </a:xfrm>
          <a:prstGeom prst="rect">
            <a:avLst/>
          </a:prstGeom>
        </p:spPr>
      </p:pic>
      <p:pic>
        <p:nvPicPr>
          <p:cNvPr id="5" name="Picture 4"/>
          <p:cNvPicPr>
            <a:picLocks noChangeAspect="1"/>
          </p:cNvPicPr>
          <p:nvPr/>
        </p:nvPicPr>
        <p:blipFill>
          <a:blip r:embed="rId3"/>
          <a:stretch>
            <a:fillRect/>
          </a:stretch>
        </p:blipFill>
        <p:spPr>
          <a:xfrm>
            <a:off x="1057819" y="3978363"/>
            <a:ext cx="3583849" cy="2570694"/>
          </a:xfrm>
          <a:prstGeom prst="rect">
            <a:avLst/>
          </a:prstGeom>
        </p:spPr>
      </p:pic>
    </p:spTree>
    <p:extLst>
      <p:ext uri="{BB962C8B-B14F-4D97-AF65-F5344CB8AC3E}">
        <p14:creationId xmlns:p14="http://schemas.microsoft.com/office/powerpoint/2010/main" val="32548620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 4</a:t>
            </a:r>
            <a:endParaRPr lang="en-GB" dirty="0"/>
          </a:p>
        </p:txBody>
      </p:sp>
      <p:sp>
        <p:nvSpPr>
          <p:cNvPr id="3" name="TextBox 2"/>
          <p:cNvSpPr txBox="1"/>
          <p:nvPr/>
        </p:nvSpPr>
        <p:spPr>
          <a:xfrm>
            <a:off x="1019175" y="1790700"/>
            <a:ext cx="8382000" cy="3016210"/>
          </a:xfrm>
          <a:prstGeom prst="rect">
            <a:avLst/>
          </a:prstGeom>
          <a:noFill/>
        </p:spPr>
        <p:txBody>
          <a:bodyPr wrap="square" rtlCol="0">
            <a:spAutoFit/>
          </a:bodyPr>
          <a:lstStyle/>
          <a:p>
            <a:pPr algn="just"/>
            <a:r>
              <a:rPr lang="en-US" sz="1700" dirty="0" smtClean="0"/>
              <a:t>Pupil 4 was supported in KS4 with alternative provision at Broomfield College to support their interest and talent in equestrian studies and riding. They accessed Level 2 in Horse Care which combined riding skills and stable management. Following their time at </a:t>
            </a:r>
            <a:r>
              <a:rPr lang="en-US" sz="1700" dirty="0" err="1" smtClean="0"/>
              <a:t>Bennerley</a:t>
            </a:r>
            <a:r>
              <a:rPr lang="en-US" sz="1700" dirty="0" smtClean="0"/>
              <a:t> Fields they progressed to </a:t>
            </a:r>
            <a:r>
              <a:rPr lang="en-US" sz="1700" dirty="0" err="1" smtClean="0"/>
              <a:t>Doncaster</a:t>
            </a:r>
            <a:r>
              <a:rPr lang="en-US" sz="1700" dirty="0" smtClean="0"/>
              <a:t> National Horse Racing College. They are accessing an apprenticeship course which includes Functional Skills English and </a:t>
            </a:r>
            <a:r>
              <a:rPr lang="en-US" sz="1700" dirty="0" err="1" smtClean="0"/>
              <a:t>Maths</a:t>
            </a:r>
            <a:r>
              <a:rPr lang="en-US" sz="1700" dirty="0" smtClean="0"/>
              <a:t> and Level 2 Equine Groom Apprenticeship incorporating stable management and riding. They have been fast tracked through the course due to is riding ability; supported with a mentor to look after their room and complete his laundry. They also have 1:1 tuition for their English and </a:t>
            </a:r>
            <a:r>
              <a:rPr lang="en-US" sz="1700" dirty="0" err="1"/>
              <a:t>M</a:t>
            </a:r>
            <a:r>
              <a:rPr lang="en-US" sz="1700" dirty="0" err="1" smtClean="0"/>
              <a:t>aths</a:t>
            </a:r>
            <a:r>
              <a:rPr lang="en-US" sz="1700" dirty="0" smtClean="0"/>
              <a:t> and is accompanied by a therapy dog. </a:t>
            </a:r>
            <a:r>
              <a:rPr lang="en-US" dirty="0" smtClean="0"/>
              <a:t>														</a:t>
            </a:r>
            <a:endParaRPr lang="en-GB" dirty="0"/>
          </a:p>
        </p:txBody>
      </p:sp>
      <p:pic>
        <p:nvPicPr>
          <p:cNvPr id="4" name="Picture 3"/>
          <p:cNvPicPr>
            <a:picLocks noChangeAspect="1"/>
          </p:cNvPicPr>
          <p:nvPr/>
        </p:nvPicPr>
        <p:blipFill>
          <a:blip r:embed="rId2"/>
          <a:stretch>
            <a:fillRect/>
          </a:stretch>
        </p:blipFill>
        <p:spPr>
          <a:xfrm>
            <a:off x="9918874" y="5442917"/>
            <a:ext cx="1841152" cy="1115665"/>
          </a:xfrm>
          <a:prstGeom prst="rect">
            <a:avLst/>
          </a:prstGeom>
        </p:spPr>
      </p:pic>
      <p:pic>
        <p:nvPicPr>
          <p:cNvPr id="5" name="Picture 4"/>
          <p:cNvPicPr>
            <a:picLocks noChangeAspect="1"/>
          </p:cNvPicPr>
          <p:nvPr/>
        </p:nvPicPr>
        <p:blipFill>
          <a:blip r:embed="rId3"/>
          <a:stretch>
            <a:fillRect/>
          </a:stretch>
        </p:blipFill>
        <p:spPr>
          <a:xfrm>
            <a:off x="1125583" y="4271279"/>
            <a:ext cx="3820886" cy="2289307"/>
          </a:xfrm>
          <a:prstGeom prst="rect">
            <a:avLst/>
          </a:prstGeom>
        </p:spPr>
      </p:pic>
    </p:spTree>
    <p:extLst>
      <p:ext uri="{BB962C8B-B14F-4D97-AF65-F5344CB8AC3E}">
        <p14:creationId xmlns:p14="http://schemas.microsoft.com/office/powerpoint/2010/main" val="141543501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2875</TotalTime>
  <Words>461</Words>
  <Application>Microsoft Office PowerPoint</Application>
  <PresentationFormat>Widescreen</PresentationFormat>
  <Paragraphs>10</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PowerPoint Presentation</vt:lpstr>
      <vt:lpstr>Case Study 1</vt:lpstr>
      <vt:lpstr>Case Study 2</vt:lpstr>
      <vt:lpstr>Case Study 3</vt:lpstr>
      <vt:lpstr>Case Study 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Raisin-Moss</dc:creator>
  <cp:lastModifiedBy>Rachel Raisin-Moss</cp:lastModifiedBy>
  <cp:revision>9</cp:revision>
  <dcterms:created xsi:type="dcterms:W3CDTF">2023-01-25T12:42:55Z</dcterms:created>
  <dcterms:modified xsi:type="dcterms:W3CDTF">2023-01-27T12:38:49Z</dcterms:modified>
</cp:coreProperties>
</file>