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91" d="100"/>
          <a:sy n="91" d="100"/>
        </p:scale>
        <p:origin x="370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5E5C2-7141-4D87-B3D6-030398F5C4EE}" type="datetimeFigureOut">
              <a:rPr lang="en-GB" smtClean="0"/>
              <a:t>26/06/2025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8B9E-4C39-4947-868B-1F44D7DBC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247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5E5C2-7141-4D87-B3D6-030398F5C4EE}" type="datetimeFigureOut">
              <a:rPr lang="en-GB" smtClean="0"/>
              <a:t>26/06/2025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8B9E-4C39-4947-868B-1F44D7DBC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706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5E5C2-7141-4D87-B3D6-030398F5C4EE}" type="datetimeFigureOut">
              <a:rPr lang="en-GB" smtClean="0"/>
              <a:t>26/06/2025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8B9E-4C39-4947-868B-1F44D7DBC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574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5E5C2-7141-4D87-B3D6-030398F5C4EE}" type="datetimeFigureOut">
              <a:rPr lang="en-GB" smtClean="0"/>
              <a:t>26/06/2025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8B9E-4C39-4947-868B-1F44D7DBC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318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5E5C2-7141-4D87-B3D6-030398F5C4EE}" type="datetimeFigureOut">
              <a:rPr lang="en-GB" smtClean="0"/>
              <a:t>26/06/2025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8B9E-4C39-4947-868B-1F44D7DBC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708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5E5C2-7141-4D87-B3D6-030398F5C4EE}" type="datetimeFigureOut">
              <a:rPr lang="en-GB" smtClean="0"/>
              <a:t>26/06/2025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8B9E-4C39-4947-868B-1F44D7DBC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343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5E5C2-7141-4D87-B3D6-030398F5C4EE}" type="datetimeFigureOut">
              <a:rPr lang="en-GB" smtClean="0"/>
              <a:t>26/06/2025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8B9E-4C39-4947-868B-1F44D7DBC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334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5E5C2-7141-4D87-B3D6-030398F5C4EE}" type="datetimeFigureOut">
              <a:rPr lang="en-GB" smtClean="0"/>
              <a:t>26/06/2025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8B9E-4C39-4947-868B-1F44D7DBC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332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5E5C2-7141-4D87-B3D6-030398F5C4EE}" type="datetimeFigureOut">
              <a:rPr lang="en-GB" smtClean="0"/>
              <a:t>26/06/2025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8B9E-4C39-4947-868B-1F44D7DBC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784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5E5C2-7141-4D87-B3D6-030398F5C4EE}" type="datetimeFigureOut">
              <a:rPr lang="en-GB" smtClean="0"/>
              <a:t>26/06/2025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8B9E-4C39-4947-868B-1F44D7DBC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314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5E5C2-7141-4D87-B3D6-030398F5C4EE}" type="datetimeFigureOut">
              <a:rPr lang="en-GB" smtClean="0"/>
              <a:t>26/06/2025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8B9E-4C39-4947-868B-1F44D7DBC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804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5E5C2-7141-4D87-B3D6-030398F5C4EE}" type="datetimeFigureOut">
              <a:rPr lang="en-GB" smtClean="0"/>
              <a:t>26/06/2025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0B8B9E-4C39-4947-868B-1F44D7DBC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0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derbyshire.gov.uk/social-health/social-care-and-health.aspx" TargetMode="External"/><Relationship Id="rId3" Type="http://schemas.openxmlformats.org/officeDocument/2006/relationships/image" Target="../media/image2.jpeg"/><Relationship Id="rId7" Type="http://schemas.openxmlformats.org/officeDocument/2006/relationships/hyperlink" Target="https://ideas4careers.co.uk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bennerleyfields.derbyshire.sch.uk/local-offer/" TargetMode="External"/><Relationship Id="rId5" Type="http://schemas.openxmlformats.org/officeDocument/2006/relationships/hyperlink" Target="https://www.youtube.com/watch?v=JnNrxoxkg20" TargetMode="External"/><Relationship Id="rId4" Type="http://schemas.openxmlformats.org/officeDocument/2006/relationships/hyperlink" Target="https://www.skillsbuilder.org/homezone" TargetMode="External"/><Relationship Id="rId9" Type="http://schemas.openxmlformats.org/officeDocument/2006/relationships/hyperlink" Target="https://www.gov.uk/access-to-wor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657" y="57150"/>
            <a:ext cx="10201275" cy="6743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44" y="57150"/>
            <a:ext cx="1915885" cy="106625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107295" y="4441371"/>
            <a:ext cx="217455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641552" y="419810"/>
            <a:ext cx="1980012" cy="14465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1100" b="1" dirty="0">
                <a:solidFill>
                  <a:schemeClr val="tx1"/>
                </a:solidFill>
                <a:cs typeface="Calibri Light" panose="020F0302020204030204" pitchFamily="34" charset="0"/>
              </a:rPr>
              <a:t>During your child's journey at </a:t>
            </a:r>
            <a:r>
              <a:rPr lang="en-US" sz="1100" b="1" dirty="0" err="1">
                <a:solidFill>
                  <a:schemeClr val="tx1"/>
                </a:solidFill>
                <a:cs typeface="Calibri Light" panose="020F0302020204030204" pitchFamily="34" charset="0"/>
              </a:rPr>
              <a:t>Bennerley</a:t>
            </a:r>
            <a:r>
              <a:rPr lang="en-US" sz="1100" b="1" dirty="0">
                <a:solidFill>
                  <a:schemeClr val="tx1"/>
                </a:solidFill>
                <a:cs typeface="Calibri Light" panose="020F0302020204030204" pitchFamily="34" charset="0"/>
              </a:rPr>
              <a:t> Fields, you will be supported and involved along the way:</a:t>
            </a:r>
          </a:p>
          <a:p>
            <a:pPr algn="just"/>
            <a:r>
              <a:rPr lang="en-US" sz="1100" b="1" dirty="0">
                <a:solidFill>
                  <a:schemeClr val="tx1"/>
                </a:solidFill>
                <a:cs typeface="Calibri Light" panose="020F0302020204030204" pitchFamily="34" charset="0"/>
              </a:rPr>
              <a:t>From Yr 7: Support skill development within the home via the Skills Builder </a:t>
            </a:r>
            <a:r>
              <a:rPr lang="en-US" sz="1100" b="1" dirty="0">
                <a:solidFill>
                  <a:schemeClr val="tx1"/>
                </a:solidFill>
                <a:cs typeface="Calibri Light" panose="020F0302020204030204" pitchFamily="34" charset="0"/>
                <a:hlinkClick r:id="rId4"/>
              </a:rPr>
              <a:t>HOMEZONE</a:t>
            </a:r>
            <a:endParaRPr lang="en-GB" sz="11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320936" y="1123405"/>
            <a:ext cx="2249501" cy="115416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5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Yr 8: Help connect with role models and attend careers / futures events. </a:t>
            </a:r>
            <a:endParaRPr lang="en-US" sz="1150" b="1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sz="1150" b="1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sz="1150" b="1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  <a:hlinkClick r:id="rId5"/>
              </a:rPr>
              <a:t>Inspirational Role Model Video</a:t>
            </a:r>
            <a:endParaRPr lang="en-US" sz="1150" b="1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sz="115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You will be signposted to local  futures events throughout the year.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76323" y="2660530"/>
            <a:ext cx="2397905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12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Yr 9: Discuss post-16 options and information shared about local colleges and providers. </a:t>
            </a:r>
          </a:p>
          <a:p>
            <a:pPr algn="just"/>
            <a:r>
              <a:rPr lang="en-US" sz="1200" b="1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  <a:hlinkClick r:id="rId6"/>
              </a:rPr>
              <a:t>DCC – Local Offer</a:t>
            </a:r>
            <a:endParaRPr lang="en-US" sz="1200" b="1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r>
              <a:rPr lang="en-US" sz="12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The most up to date information about local providers will be given to you to start making informed choices.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32710" y="4302034"/>
            <a:ext cx="2451820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Yr 10: Access independent careers advice feedback and receive support and guidance</a:t>
            </a:r>
            <a:r>
              <a:rPr lang="en-US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with a specialist SEND advisor. </a:t>
            </a:r>
          </a:p>
          <a:p>
            <a:pPr algn="just"/>
            <a:endParaRPr lang="en-US" b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r>
              <a:rPr lang="en-US" b="1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  <a:hlinkClick r:id="rId7"/>
              </a:rPr>
              <a:t>Ideas4Careers </a:t>
            </a:r>
            <a:endParaRPr lang="en-US" b="1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20298" y="121920"/>
            <a:ext cx="4107860" cy="2154436"/>
          </a:xfrm>
          <a:prstGeom prst="rect">
            <a:avLst/>
          </a:prstGeom>
          <a:ln>
            <a:solidFill>
              <a:schemeClr val="accent2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b="1" dirty="0"/>
              <a:t>Aims of our Careers Curriculum:</a:t>
            </a:r>
            <a:endParaRPr lang="en-US" sz="1100" dirty="0"/>
          </a:p>
          <a:p>
            <a:r>
              <a:rPr lang="en-US" sz="1200" dirty="0"/>
              <a:t>•</a:t>
            </a:r>
            <a:r>
              <a:rPr lang="en-US" sz="1200" b="1" dirty="0">
                <a:latin typeface="+mj-lt"/>
              </a:rPr>
              <a:t>Prepare the pupils for transition and life ‘Beyond </a:t>
            </a:r>
            <a:r>
              <a:rPr lang="en-US" sz="1200" b="1" dirty="0" err="1">
                <a:latin typeface="+mj-lt"/>
              </a:rPr>
              <a:t>Bennerley</a:t>
            </a:r>
            <a:r>
              <a:rPr lang="en-US" sz="1200" b="1" dirty="0">
                <a:latin typeface="+mj-lt"/>
              </a:rPr>
              <a:t>’</a:t>
            </a:r>
          </a:p>
          <a:p>
            <a:r>
              <a:rPr lang="en-US" sz="1200" b="1" dirty="0">
                <a:latin typeface="+mj-lt"/>
              </a:rPr>
              <a:t>•Support pupils to make informed decisions which are appropriate to them</a:t>
            </a:r>
          </a:p>
          <a:p>
            <a:r>
              <a:rPr lang="en-US" sz="1200" b="1" dirty="0">
                <a:latin typeface="+mj-lt"/>
              </a:rPr>
              <a:t>•Provide opportunities for pupils to gain qualifications</a:t>
            </a:r>
          </a:p>
          <a:p>
            <a:r>
              <a:rPr lang="en-US" sz="1200" b="1" dirty="0">
                <a:latin typeface="+mj-lt"/>
              </a:rPr>
              <a:t>•Provide employer encounter opportunities</a:t>
            </a:r>
          </a:p>
          <a:p>
            <a:r>
              <a:rPr lang="en-US" sz="1200" b="1" dirty="0">
                <a:latin typeface="+mj-lt"/>
              </a:rPr>
              <a:t>•Develop personal characteristics such as social skills, communication, independence, increased self-esteem, confidence, resilience and ability to problem solve and apply functional skills</a:t>
            </a:r>
          </a:p>
          <a:p>
            <a:r>
              <a:rPr lang="en-US" sz="1200" b="1" dirty="0">
                <a:latin typeface="+mj-lt"/>
              </a:rPr>
              <a:t>•Raise the aspirations of our pupils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888156" y="4211272"/>
            <a:ext cx="3306934" cy="2409277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1100" b="1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r>
              <a:rPr lang="en-US" sz="1100" b="1" dirty="0">
                <a:solidFill>
                  <a:schemeClr val="tx1"/>
                </a:solidFill>
                <a:latin typeface="+mj-lt"/>
                <a:cs typeface="Calibri Light" panose="020F0302020204030204" pitchFamily="34" charset="0"/>
              </a:rPr>
              <a:t>Yr 11: Support with transition and next steps – via Family Support, SENCo, Careers Advisor, and Class Teams. </a:t>
            </a:r>
          </a:p>
          <a:p>
            <a:pPr algn="just"/>
            <a:r>
              <a:rPr lang="en-US" sz="1100" b="1" dirty="0">
                <a:solidFill>
                  <a:srgbClr val="FF0000"/>
                </a:solidFill>
                <a:latin typeface="+mj-lt"/>
                <a:hlinkClick r:id="rId8"/>
              </a:rPr>
              <a:t>Health and social care for young people with SEND </a:t>
            </a:r>
            <a:endParaRPr lang="en-US" sz="1100" b="1" dirty="0">
              <a:solidFill>
                <a:srgbClr val="FF0000"/>
              </a:solidFill>
              <a:latin typeface="+mj-lt"/>
              <a:cs typeface="Calibri Light" panose="020F0302020204030204" pitchFamily="34" charset="0"/>
            </a:endParaRPr>
          </a:p>
          <a:p>
            <a:pPr algn="just"/>
            <a:endParaRPr lang="en-US" sz="1100" b="1" dirty="0">
              <a:solidFill>
                <a:srgbClr val="FF0000"/>
              </a:solidFill>
              <a:latin typeface="+mj-lt"/>
              <a:cs typeface="Calibri Light" panose="020F0302020204030204" pitchFamily="34" charset="0"/>
            </a:endParaRPr>
          </a:p>
          <a:p>
            <a:pPr algn="just"/>
            <a:r>
              <a:rPr lang="en-US" sz="1100" b="1" dirty="0">
                <a:solidFill>
                  <a:schemeClr val="tx1"/>
                </a:solidFill>
                <a:latin typeface="+mj-lt"/>
                <a:cs typeface="Calibri Light" panose="020F0302020204030204" pitchFamily="34" charset="0"/>
                <a:hlinkClick r:id="rId9"/>
              </a:rPr>
              <a:t>Access to Work Scheme</a:t>
            </a:r>
            <a:endParaRPr lang="en-US" sz="1100" b="1" dirty="0">
              <a:solidFill>
                <a:schemeClr val="tx1"/>
              </a:solidFill>
              <a:latin typeface="+mj-lt"/>
              <a:cs typeface="Calibri Light" panose="020F0302020204030204" pitchFamily="34" charset="0"/>
            </a:endParaRPr>
          </a:p>
          <a:p>
            <a:pPr algn="just"/>
            <a:endParaRPr lang="en-US" sz="1100" b="1" dirty="0">
              <a:solidFill>
                <a:schemeClr val="tx1"/>
              </a:solidFill>
              <a:latin typeface="+mj-lt"/>
              <a:cs typeface="Calibri Light" panose="020F0302020204030204" pitchFamily="34" charset="0"/>
            </a:endParaRPr>
          </a:p>
          <a:p>
            <a:pPr algn="just"/>
            <a:r>
              <a:rPr lang="en-US" sz="1100" b="1" dirty="0">
                <a:solidFill>
                  <a:schemeClr val="tx1"/>
                </a:solidFill>
                <a:latin typeface="+mj-lt"/>
                <a:cs typeface="Calibri Light" panose="020F0302020204030204" pitchFamily="34" charset="0"/>
              </a:rPr>
              <a:t>We communicate our wide range of events, meetings and opportunities through a variety of channels including emails, social media and text messages. </a:t>
            </a:r>
            <a:endParaRPr lang="en-GB" sz="11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8AD4FB1-EAF4-65A2-1066-29DC98F5872E}"/>
              </a:ext>
            </a:extLst>
          </p:cNvPr>
          <p:cNvSpPr/>
          <p:nvPr/>
        </p:nvSpPr>
        <p:spPr>
          <a:xfrm>
            <a:off x="1915451" y="1311208"/>
            <a:ext cx="496388" cy="4731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BD1FAE94-6DF8-DFD4-587B-7142816A0B2A}"/>
              </a:ext>
            </a:extLst>
          </p:cNvPr>
          <p:cNvSpPr/>
          <p:nvPr/>
        </p:nvSpPr>
        <p:spPr>
          <a:xfrm>
            <a:off x="4545876" y="2158043"/>
            <a:ext cx="496388" cy="4731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89C343E-1E69-C721-4831-B00603FE0B52}"/>
              </a:ext>
            </a:extLst>
          </p:cNvPr>
          <p:cNvSpPr/>
          <p:nvPr/>
        </p:nvSpPr>
        <p:spPr>
          <a:xfrm>
            <a:off x="6756097" y="2988055"/>
            <a:ext cx="496388" cy="4731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F10EC52-1ABE-A2C3-2015-E249D168BB79}"/>
              </a:ext>
            </a:extLst>
          </p:cNvPr>
          <p:cNvSpPr/>
          <p:nvPr/>
        </p:nvSpPr>
        <p:spPr>
          <a:xfrm>
            <a:off x="4342967" y="4389453"/>
            <a:ext cx="496388" cy="4731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C2B0394-FE63-EEC4-B2D1-A0B24289D684}"/>
              </a:ext>
            </a:extLst>
          </p:cNvPr>
          <p:cNvSpPr/>
          <p:nvPr/>
        </p:nvSpPr>
        <p:spPr>
          <a:xfrm>
            <a:off x="9312670" y="4824637"/>
            <a:ext cx="496388" cy="4731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1F74DFC-DB94-F033-1421-BD9D820CF450}"/>
              </a:ext>
            </a:extLst>
          </p:cNvPr>
          <p:cNvSpPr txBox="1"/>
          <p:nvPr/>
        </p:nvSpPr>
        <p:spPr>
          <a:xfrm>
            <a:off x="1836088" y="1378514"/>
            <a:ext cx="655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Yr 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51BD7C1-2320-68DF-468F-6D1AE8013135}"/>
              </a:ext>
            </a:extLst>
          </p:cNvPr>
          <p:cNvSpPr txBox="1"/>
          <p:nvPr/>
        </p:nvSpPr>
        <p:spPr>
          <a:xfrm>
            <a:off x="4466513" y="2216012"/>
            <a:ext cx="655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Yr 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EB37F3A-9744-3B93-1269-1F6CC0AB3D34}"/>
              </a:ext>
            </a:extLst>
          </p:cNvPr>
          <p:cNvSpPr txBox="1"/>
          <p:nvPr/>
        </p:nvSpPr>
        <p:spPr>
          <a:xfrm>
            <a:off x="6676734" y="3043541"/>
            <a:ext cx="655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Yr 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29A43C3-4631-7549-E2AD-F798C39BFC4A}"/>
              </a:ext>
            </a:extLst>
          </p:cNvPr>
          <p:cNvSpPr txBox="1"/>
          <p:nvPr/>
        </p:nvSpPr>
        <p:spPr>
          <a:xfrm>
            <a:off x="4263604" y="4466097"/>
            <a:ext cx="655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Yr 10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143DFBB-0252-2C24-5016-0109215FBA5A}"/>
              </a:ext>
            </a:extLst>
          </p:cNvPr>
          <p:cNvSpPr txBox="1"/>
          <p:nvPr/>
        </p:nvSpPr>
        <p:spPr>
          <a:xfrm>
            <a:off x="9233307" y="4930745"/>
            <a:ext cx="655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Yr 11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DE06315-67E6-2A8D-1FE5-35866A4776A2}"/>
              </a:ext>
            </a:extLst>
          </p:cNvPr>
          <p:cNvSpPr txBox="1"/>
          <p:nvPr/>
        </p:nvSpPr>
        <p:spPr>
          <a:xfrm>
            <a:off x="154937" y="2369900"/>
            <a:ext cx="29778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5"/>
                </a:solidFill>
              </a:rPr>
              <a:t>Each year you are invited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accent5"/>
                </a:solidFill>
              </a:rPr>
              <a:t>Our Enterprise event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accent5"/>
                </a:solidFill>
              </a:rPr>
              <a:t>Access to speak to our Independent Careers Advisor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accent5"/>
                </a:solidFill>
              </a:rPr>
              <a:t>Parent and Carer meetings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52904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3012</TotalTime>
  <Words>295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Raisin-Moss</dc:creator>
  <cp:lastModifiedBy>Rachel Raisin-Moss</cp:lastModifiedBy>
  <cp:revision>11</cp:revision>
  <cp:lastPrinted>2025-05-08T11:26:31Z</cp:lastPrinted>
  <dcterms:created xsi:type="dcterms:W3CDTF">2023-04-13T18:22:29Z</dcterms:created>
  <dcterms:modified xsi:type="dcterms:W3CDTF">2025-06-26T11:50:39Z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2025-06-06T09:13:31Z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dd489f0a-91b7-44a9-957f-986ddf2268ba</vt:lpwstr>
  </property>
  <property fmtid="{D5CDD505-2E9C-101B-9397-08002B2CF9AE}" pid="7" name="MSIP_Label_defa4170-0d19-0005-0004-bc88714345d2_ActionId">
    <vt:lpwstr>a41512d6-da5f-4a64-b00a-e306b436dc4d</vt:lpwstr>
  </property>
  <property fmtid="{D5CDD505-2E9C-101B-9397-08002B2CF9AE}" pid="8" name="MSIP_Label_defa4170-0d19-0005-0004-bc88714345d2_ContentBits">
    <vt:lpwstr>0</vt:lpwstr>
  </property>
  <property fmtid="{D5CDD505-2E9C-101B-9397-08002B2CF9AE}" pid="9" name="MSIP_Label_defa4170-0d19-0005-0004-bc88714345d2_Tag">
    <vt:lpwstr>10, 3, 0, 1</vt:lpwstr>
  </property>
</Properties>
</file>